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6800-EE02-47CF-8BBC-D760CE6016D6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5845-F10D-47C6-A901-FFE457AF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6800-EE02-47CF-8BBC-D760CE6016D6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5845-F10D-47C6-A901-FFE457AF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6800-EE02-47CF-8BBC-D760CE6016D6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5845-F10D-47C6-A901-FFE457AF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6800-EE02-47CF-8BBC-D760CE6016D6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5845-F10D-47C6-A901-FFE457AF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6800-EE02-47CF-8BBC-D760CE6016D6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5845-F10D-47C6-A901-FFE457AF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6800-EE02-47CF-8BBC-D760CE6016D6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5845-F10D-47C6-A901-FFE457AF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6800-EE02-47CF-8BBC-D760CE6016D6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5845-F10D-47C6-A901-FFE457AF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6800-EE02-47CF-8BBC-D760CE6016D6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5845-F10D-47C6-A901-FFE457AF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6800-EE02-47CF-8BBC-D760CE6016D6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5845-F10D-47C6-A901-FFE457AF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6800-EE02-47CF-8BBC-D760CE6016D6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5845-F10D-47C6-A901-FFE457AF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6800-EE02-47CF-8BBC-D760CE6016D6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5845-F10D-47C6-A901-FFE457AF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46800-EE02-47CF-8BBC-D760CE6016D6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A5845-F10D-47C6-A901-FFE457AF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828799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Data Analysis and Interpretation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743200"/>
            <a:ext cx="8229600" cy="28956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Prof. Sudhakar Patra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Professor and Head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PG Department of Economics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Berhampur University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sudhakarpatra65@gmail.com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Thanks</a:t>
            </a:r>
            <a:endParaRPr lang="en-US" sz="9600" b="1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8800" dirty="0" smtClean="0">
                <a:solidFill>
                  <a:srgbClr val="FF0000"/>
                </a:solidFill>
              </a:rPr>
              <a:t>Have a Nice Day</a:t>
            </a:r>
            <a:endParaRPr lang="en-US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Data and Steps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Quantitative -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00B0F0"/>
                </a:solidFill>
                <a:cs typeface="Times New Roman" pitchFamily="18" charset="0"/>
              </a:rPr>
              <a:t>Numerical</a:t>
            </a:r>
            <a:r>
              <a:rPr lang="en-US" sz="2200" b="1" dirty="0">
                <a:solidFill>
                  <a:srgbClr val="00B0F0"/>
                </a:solidFill>
                <a:cs typeface="Times New Roman" pitchFamily="18" charset="0"/>
              </a:rPr>
              <a:t>, counted, or compared on a scale</a:t>
            </a:r>
            <a:endParaRPr lang="en-US" sz="2200" b="1" dirty="0" smtClean="0">
              <a:solidFill>
                <a:srgbClr val="00B0F0"/>
              </a:solidFill>
            </a:endParaRPr>
          </a:p>
          <a:p>
            <a:r>
              <a:rPr lang="en-US" b="1" dirty="0" smtClean="0"/>
              <a:t>Qualitative </a:t>
            </a:r>
            <a:r>
              <a:rPr lang="en-US" b="1" dirty="0" smtClean="0"/>
              <a:t>– </a:t>
            </a:r>
            <a:r>
              <a:rPr lang="en-US" sz="2000" b="1" dirty="0" smtClean="0">
                <a:solidFill>
                  <a:srgbClr val="00B0F0"/>
                </a:solidFill>
              </a:rPr>
              <a:t>Narratives</a:t>
            </a:r>
            <a:r>
              <a:rPr lang="en-US" sz="2000" b="1" dirty="0" smtClean="0">
                <a:solidFill>
                  <a:srgbClr val="00B0F0"/>
                </a:solidFill>
              </a:rPr>
              <a:t>, </a:t>
            </a:r>
            <a:r>
              <a:rPr lang="en-US" sz="2000" b="1" dirty="0">
                <a:solidFill>
                  <a:srgbClr val="00B0F0"/>
                </a:solidFill>
              </a:rPr>
              <a:t>experience</a:t>
            </a:r>
          </a:p>
          <a:p>
            <a:endParaRPr lang="en-US" b="1" dirty="0" smtClean="0"/>
          </a:p>
          <a:p>
            <a:pPr marL="533400" indent="-53340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Steps of Analysis</a:t>
            </a:r>
          </a:p>
          <a:p>
            <a:pPr marL="533400" indent="-533400"/>
            <a:r>
              <a:rPr lang="en-US" b="1" dirty="0" smtClean="0"/>
              <a:t>Analyze the Data</a:t>
            </a:r>
          </a:p>
          <a:p>
            <a:pPr marL="533400" indent="-533400"/>
            <a:r>
              <a:rPr lang="en-US" b="1" dirty="0" smtClean="0">
                <a:solidFill>
                  <a:srgbClr val="00B0F0"/>
                </a:solidFill>
              </a:rPr>
              <a:t>Interpret the Results</a:t>
            </a:r>
            <a:endParaRPr lang="en-US" b="1" dirty="0">
              <a:solidFill>
                <a:srgbClr val="00B0F0"/>
              </a:solidFill>
            </a:endParaRPr>
          </a:p>
          <a:p>
            <a:pPr marL="533400" indent="-533400"/>
            <a:r>
              <a:rPr lang="en-US" b="1" dirty="0"/>
              <a:t>Communicate </a:t>
            </a:r>
            <a:r>
              <a:rPr lang="en-US" b="1" dirty="0" smtClean="0"/>
              <a:t>Findings/Results</a:t>
            </a:r>
            <a:endParaRPr lang="en-US" b="1" dirty="0"/>
          </a:p>
          <a:p>
            <a:pPr marL="533400" indent="-533400"/>
            <a:r>
              <a:rPr lang="en-US" b="1" dirty="0">
                <a:solidFill>
                  <a:srgbClr val="00B0F0"/>
                </a:solidFill>
              </a:rPr>
              <a:t>Use Findings for </a:t>
            </a:r>
            <a:r>
              <a:rPr lang="en-US" b="1" dirty="0" smtClean="0">
                <a:solidFill>
                  <a:srgbClr val="00B0F0"/>
                </a:solidFill>
              </a:rPr>
              <a:t>Program/Policy</a:t>
            </a:r>
            <a:endParaRPr lang="en-US" b="1" dirty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Frequency distributions</a:t>
            </a:r>
          </a:p>
          <a:p>
            <a:r>
              <a:rPr lang="en-US" sz="2800" b="1" dirty="0" smtClean="0"/>
              <a:t>Percentage distributions</a:t>
            </a:r>
          </a:p>
          <a:p>
            <a:r>
              <a:rPr lang="en-US" sz="3100" b="1" dirty="0" smtClean="0"/>
              <a:t>Measures of Central Tendency</a:t>
            </a:r>
          </a:p>
          <a:p>
            <a:pPr lvl="2"/>
            <a:r>
              <a:rPr lang="en-US" sz="2800" b="1" dirty="0" smtClean="0">
                <a:solidFill>
                  <a:srgbClr val="C00000"/>
                </a:solidFill>
              </a:rPr>
              <a:t>Mean</a:t>
            </a:r>
          </a:p>
          <a:p>
            <a:pPr lvl="2"/>
            <a:r>
              <a:rPr lang="en-US" sz="2800" b="1" dirty="0" smtClean="0">
                <a:solidFill>
                  <a:srgbClr val="C00000"/>
                </a:solidFill>
              </a:rPr>
              <a:t>Median</a:t>
            </a:r>
          </a:p>
          <a:p>
            <a:pPr lvl="2"/>
            <a:r>
              <a:rPr lang="en-US" sz="2800" b="1" dirty="0" smtClean="0">
                <a:solidFill>
                  <a:srgbClr val="C00000"/>
                </a:solidFill>
              </a:rPr>
              <a:t>Mode</a:t>
            </a:r>
          </a:p>
          <a:p>
            <a:r>
              <a:rPr lang="en-US" b="1" dirty="0" smtClean="0"/>
              <a:t>Measures of Dispersion</a:t>
            </a:r>
          </a:p>
          <a:p>
            <a:r>
              <a:rPr lang="en-US" sz="2000" b="1" dirty="0" smtClean="0">
                <a:solidFill>
                  <a:srgbClr val="C00000"/>
                </a:solidFill>
              </a:rPr>
              <a:t>Range</a:t>
            </a:r>
          </a:p>
          <a:p>
            <a:r>
              <a:rPr lang="en-US" sz="2000" b="1" dirty="0" smtClean="0">
                <a:solidFill>
                  <a:srgbClr val="C00000"/>
                </a:solidFill>
              </a:rPr>
              <a:t>Standard Deviation</a:t>
            </a:r>
          </a:p>
          <a:p>
            <a:r>
              <a:rPr lang="en-US" sz="2000" b="1" dirty="0" smtClean="0">
                <a:solidFill>
                  <a:srgbClr val="C00000"/>
                </a:solidFill>
              </a:rPr>
              <a:t>Variance</a:t>
            </a:r>
          </a:p>
          <a:p>
            <a:r>
              <a:rPr lang="en-US" sz="2000" b="1" dirty="0" smtClean="0">
                <a:solidFill>
                  <a:srgbClr val="C00000"/>
                </a:solidFill>
              </a:rPr>
              <a:t>Coefficient </a:t>
            </a:r>
            <a:r>
              <a:rPr lang="en-US" sz="2000" b="1" smtClean="0">
                <a:solidFill>
                  <a:srgbClr val="C00000"/>
                </a:solidFill>
              </a:rPr>
              <a:t>of Variation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and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Correlation Matrix –</a:t>
            </a:r>
            <a:r>
              <a:rPr lang="en-US" sz="2400" dirty="0" smtClean="0">
                <a:solidFill>
                  <a:srgbClr val="FF0000"/>
                </a:solidFill>
              </a:rPr>
              <a:t>Pearson and Spearman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Regression- </a:t>
            </a:r>
            <a:r>
              <a:rPr lang="en-US" sz="2400" dirty="0" smtClean="0">
                <a:solidFill>
                  <a:srgbClr val="FF0000"/>
                </a:solidFill>
              </a:rPr>
              <a:t>Linear, Quadratic, Log Linear, Exponential Etc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  Regression for Causality and Impact </a:t>
            </a:r>
          </a:p>
          <a:p>
            <a:pPr>
              <a:buFont typeface="Wingdings" pitchFamily="2" charset="2"/>
              <a:buChar char="§"/>
            </a:pPr>
            <a:r>
              <a:rPr lang="en-US" sz="2000" b="1" u="sng" dirty="0" smtClean="0"/>
              <a:t>Time Series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</a:rPr>
              <a:t>Vector Auto Regression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</a:rPr>
              <a:t>Granger Causality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</a:rPr>
              <a:t>Stationarity Test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Cross Section Data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Panel Data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of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 test – </a:t>
            </a:r>
            <a:r>
              <a:rPr lang="en-US" sz="2400" dirty="0" smtClean="0">
                <a:solidFill>
                  <a:srgbClr val="FF0000"/>
                </a:solidFill>
              </a:rPr>
              <a:t>Difference b/w Sample Means, Population Mean, Significance of r</a:t>
            </a:r>
          </a:p>
          <a:p>
            <a:r>
              <a:rPr lang="en-US" dirty="0" smtClean="0"/>
              <a:t>F Test – </a:t>
            </a:r>
            <a:r>
              <a:rPr lang="en-US" sz="2400" dirty="0" smtClean="0">
                <a:solidFill>
                  <a:srgbClr val="FF0000"/>
                </a:solidFill>
              </a:rPr>
              <a:t>Significance of Difference b/w two variances, Over all Significance of Regression</a:t>
            </a:r>
          </a:p>
          <a:p>
            <a:r>
              <a:rPr lang="en-US" sz="2400" b="1" dirty="0" smtClean="0"/>
              <a:t>Chi Square Test </a:t>
            </a:r>
            <a:r>
              <a:rPr lang="en-US" sz="2400" dirty="0" smtClean="0">
                <a:solidFill>
                  <a:srgbClr val="FF0000"/>
                </a:solidFill>
              </a:rPr>
              <a:t>– Good </a:t>
            </a:r>
            <a:r>
              <a:rPr lang="en-US" sz="2400" dirty="0" err="1" smtClean="0">
                <a:solidFill>
                  <a:srgbClr val="FF0000"/>
                </a:solidFill>
              </a:rPr>
              <a:t>ness</a:t>
            </a:r>
            <a:r>
              <a:rPr lang="en-US" sz="2400" dirty="0" smtClean="0">
                <a:solidFill>
                  <a:srgbClr val="FF0000"/>
                </a:solidFill>
              </a:rPr>
              <a:t> of Fit, Significance of Difference b/w Observed  and expected  frequency</a:t>
            </a:r>
          </a:p>
          <a:p>
            <a:r>
              <a:rPr lang="en-US" sz="2400" dirty="0" smtClean="0"/>
              <a:t>Z test – </a:t>
            </a:r>
            <a:r>
              <a:rPr lang="en-US" sz="2400" dirty="0" smtClean="0">
                <a:solidFill>
                  <a:srgbClr val="FF0000"/>
                </a:solidFill>
              </a:rPr>
              <a:t>Large Samples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 Graph- </a:t>
            </a:r>
            <a:r>
              <a:rPr lang="en-US" sz="2400" dirty="0" smtClean="0">
                <a:solidFill>
                  <a:srgbClr val="FF0000"/>
                </a:solidFill>
              </a:rPr>
              <a:t>Time Series Data – Add least square Trend</a:t>
            </a:r>
          </a:p>
          <a:p>
            <a:r>
              <a:rPr lang="en-US" dirty="0" smtClean="0"/>
              <a:t>Bar Diagram- </a:t>
            </a:r>
            <a:r>
              <a:rPr lang="en-US" sz="2000" dirty="0" smtClean="0">
                <a:solidFill>
                  <a:srgbClr val="FF0000"/>
                </a:solidFill>
              </a:rPr>
              <a:t>Cross Section data</a:t>
            </a:r>
          </a:p>
          <a:p>
            <a:r>
              <a:rPr lang="en-US" dirty="0" smtClean="0"/>
              <a:t>Pie Chart- </a:t>
            </a:r>
            <a:r>
              <a:rPr lang="en-US" sz="2400" dirty="0" smtClean="0">
                <a:solidFill>
                  <a:srgbClr val="FF0000"/>
                </a:solidFill>
              </a:rPr>
              <a:t>Percentages</a:t>
            </a:r>
          </a:p>
          <a:p>
            <a:r>
              <a:rPr lang="en-US" sz="2400" dirty="0" smtClean="0"/>
              <a:t>Concentration Curve or Lorenz Curve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Growth Rates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Simple Growth </a:t>
            </a:r>
            <a:r>
              <a:rPr lang="en-US" b="1" dirty="0" smtClean="0"/>
              <a:t>Rate = </a:t>
            </a:r>
            <a:r>
              <a:rPr lang="en-US" b="1" dirty="0" smtClean="0"/>
              <a:t>(Y</a:t>
            </a:r>
            <a:r>
              <a:rPr lang="en-US" b="1" baseline="-25000" dirty="0" smtClean="0"/>
              <a:t>1</a:t>
            </a:r>
            <a:r>
              <a:rPr lang="en-US" b="1" dirty="0" smtClean="0"/>
              <a:t> – Y</a:t>
            </a:r>
            <a:r>
              <a:rPr lang="en-US" b="1" baseline="-25000" dirty="0" smtClean="0"/>
              <a:t>0</a:t>
            </a:r>
            <a:r>
              <a:rPr lang="en-US" b="1" dirty="0" smtClean="0"/>
              <a:t>) / Y</a:t>
            </a:r>
            <a:r>
              <a:rPr lang="en-US" b="1" baseline="-25000" dirty="0" smtClean="0"/>
              <a:t>0</a:t>
            </a:r>
            <a:r>
              <a:rPr lang="en-US" b="1" dirty="0" smtClean="0"/>
              <a:t> × 100</a:t>
            </a:r>
          </a:p>
          <a:p>
            <a:r>
              <a:rPr lang="en-US" b="1" dirty="0" smtClean="0"/>
              <a:t>Compound </a:t>
            </a:r>
            <a:r>
              <a:rPr lang="en-US" b="1" dirty="0" smtClean="0"/>
              <a:t>Growth Rate </a:t>
            </a:r>
            <a:r>
              <a:rPr lang="en-US" b="1" dirty="0" smtClean="0"/>
              <a:t>– </a:t>
            </a:r>
            <a:r>
              <a:rPr lang="en-US" sz="2400" b="1" dirty="0" smtClean="0">
                <a:solidFill>
                  <a:srgbClr val="FF0000"/>
                </a:solidFill>
              </a:rPr>
              <a:t>CAGR</a:t>
            </a:r>
          </a:p>
          <a:p>
            <a:pPr>
              <a:buNone/>
            </a:pPr>
            <a:r>
              <a:rPr lang="en-US" sz="2400" b="1" dirty="0" smtClean="0"/>
              <a:t>In MS-EXCEL, </a:t>
            </a:r>
            <a:r>
              <a:rPr lang="en-US" sz="2400" b="1" dirty="0" smtClean="0">
                <a:solidFill>
                  <a:srgbClr val="FF0000"/>
                </a:solidFill>
              </a:rPr>
              <a:t>CAGR</a:t>
            </a:r>
            <a:r>
              <a:rPr lang="en-US" sz="2400" b="1" dirty="0" smtClean="0"/>
              <a:t> is calculated as follows.</a:t>
            </a:r>
          </a:p>
          <a:p>
            <a:pPr>
              <a:buNone/>
            </a:pPr>
            <a:r>
              <a:rPr lang="en-US" sz="2400" dirty="0" smtClean="0"/>
              <a:t>To</a:t>
            </a:r>
            <a:r>
              <a:rPr lang="en-US" sz="2400" dirty="0" smtClean="0"/>
              <a:t> </a:t>
            </a:r>
            <a:r>
              <a:rPr lang="en-US" sz="2400" b="1" dirty="0" smtClean="0"/>
              <a:t>calculate</a:t>
            </a:r>
            <a:r>
              <a:rPr lang="en-US" sz="2400" dirty="0" smtClean="0"/>
              <a:t> the Compound Annual Growth Rate </a:t>
            </a:r>
            <a:r>
              <a:rPr lang="en-US" sz="2400" dirty="0" err="1" smtClean="0"/>
              <a:t>in</a:t>
            </a:r>
            <a:r>
              <a:rPr lang="en-US" sz="2400" b="1" dirty="0" err="1" smtClean="0"/>
              <a:t>Excel</a:t>
            </a:r>
            <a:r>
              <a:rPr lang="en-US" sz="2400" dirty="0" smtClean="0"/>
              <a:t>, there is a basic formula shown as: </a:t>
            </a:r>
            <a:r>
              <a:rPr lang="en-US" sz="2400" dirty="0" smtClean="0"/>
              <a:t>=</a:t>
            </a:r>
          </a:p>
          <a:p>
            <a:pPr>
              <a:buNone/>
            </a:pPr>
            <a:r>
              <a:rPr lang="en-US" sz="2400" dirty="0" smtClean="0"/>
              <a:t>((</a:t>
            </a:r>
            <a:r>
              <a:rPr lang="en-US" sz="2400" dirty="0" smtClean="0"/>
              <a:t>End </a:t>
            </a:r>
            <a:r>
              <a:rPr lang="en-US" sz="2400" dirty="0" smtClean="0"/>
              <a:t>Value/Start Value</a:t>
            </a:r>
            <a:r>
              <a:rPr lang="en-US" sz="2400" dirty="0" smtClean="0"/>
              <a:t>)^(1/Periods) -1.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And </a:t>
            </a:r>
            <a:r>
              <a:rPr lang="en-US" sz="2400" dirty="0" smtClean="0"/>
              <a:t>we can easily apply this formula as following: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en-US" sz="2400" dirty="0" smtClean="0"/>
              <a:t>. Select a blank cell, for example Cell C6, enter the formula </a:t>
            </a:r>
            <a:r>
              <a:rPr lang="en-US" sz="2400" b="1" dirty="0" smtClean="0">
                <a:solidFill>
                  <a:srgbClr val="7030A0"/>
                </a:solidFill>
              </a:rPr>
              <a:t>=(B11/B2)^(1/(10-1))-1 </a:t>
            </a:r>
            <a:r>
              <a:rPr lang="en-US" sz="2400" dirty="0" smtClean="0"/>
              <a:t>into it, and press the Enter key.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Determination of Sample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Yamane</a:t>
            </a:r>
            <a:r>
              <a:rPr lang="en-US" sz="2000" dirty="0" smtClean="0"/>
              <a:t> provided simple formula to determine </a:t>
            </a:r>
            <a:r>
              <a:rPr lang="en-US" sz="2000" dirty="0" smtClean="0">
                <a:solidFill>
                  <a:srgbClr val="FF0000"/>
                </a:solidFill>
              </a:rPr>
              <a:t>sample Size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Formula=</a:t>
            </a:r>
          </a:p>
          <a:p>
            <a:pPr>
              <a:buNone/>
            </a:pPr>
            <a:r>
              <a:rPr lang="en-US" sz="2000" dirty="0" smtClean="0"/>
              <a:t>                                n = N/ 1 + N(e )²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Where n = Sample Size</a:t>
            </a:r>
          </a:p>
          <a:p>
            <a:pPr>
              <a:buNone/>
            </a:pPr>
            <a:r>
              <a:rPr lang="en-US" sz="2000" dirty="0" smtClean="0"/>
              <a:t>N = Population</a:t>
            </a:r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e =  0.05 (Confidence Level 95 %) ( 5 % of Precision)</a:t>
            </a:r>
          </a:p>
          <a:p>
            <a:pPr>
              <a:buNone/>
            </a:pPr>
            <a:r>
              <a:rPr lang="en-US" sz="2000" dirty="0" smtClean="0"/>
              <a:t>Example = Population = 3000</a:t>
            </a:r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          n = 2000/ 1 + 2000(0.05)²</a:t>
            </a:r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             = 2000/ 1 + 2000(0.0025) = 2000/ 1 + 5 = 2000/6 =333.33 = 333</a:t>
            </a:r>
          </a:p>
          <a:p>
            <a:pPr>
              <a:buNone/>
            </a:pPr>
            <a:r>
              <a:rPr lang="en-US" sz="2000" dirty="0" smtClean="0"/>
              <a:t>Inference- sample size depends on </a:t>
            </a:r>
            <a:r>
              <a:rPr lang="en-US" sz="2000" b="1" dirty="0" smtClean="0"/>
              <a:t>Precision</a:t>
            </a:r>
            <a:r>
              <a:rPr lang="en-US" sz="2000" dirty="0" smtClean="0"/>
              <a:t> required by the Researcher.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197347"/>
            <a:ext cx="70866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Size of Sample Size (n) </a:t>
            </a:r>
            <a:r>
              <a:rPr lang="en-US" b="1" dirty="0" smtClean="0"/>
              <a:t>for </a:t>
            </a:r>
            <a:r>
              <a:rPr lang="en-US" b="1" dirty="0" smtClean="0"/>
              <a:t>Precision (e) of:</a:t>
            </a:r>
          </a:p>
          <a:p>
            <a:r>
              <a:rPr lang="fr-FR" b="1" dirty="0" smtClean="0"/>
              <a:t>Population </a:t>
            </a:r>
            <a:r>
              <a:rPr lang="fr-FR" b="1" dirty="0" smtClean="0"/>
              <a:t>  ±</a:t>
            </a:r>
            <a:r>
              <a:rPr lang="fr-FR" b="1" dirty="0" smtClean="0"/>
              <a:t>3% </a:t>
            </a:r>
            <a:r>
              <a:rPr lang="fr-FR" b="1" dirty="0" smtClean="0"/>
              <a:t>   </a:t>
            </a:r>
            <a:r>
              <a:rPr lang="fr-FR" b="1" dirty="0" smtClean="0">
                <a:solidFill>
                  <a:srgbClr val="FF0000"/>
                </a:solidFill>
              </a:rPr>
              <a:t>±</a:t>
            </a:r>
            <a:r>
              <a:rPr lang="fr-FR" b="1" dirty="0" smtClean="0">
                <a:solidFill>
                  <a:srgbClr val="FF0000"/>
                </a:solidFill>
              </a:rPr>
              <a:t>5%</a:t>
            </a:r>
            <a:r>
              <a:rPr lang="fr-FR" b="1" dirty="0" smtClean="0"/>
              <a:t> </a:t>
            </a:r>
            <a:r>
              <a:rPr lang="fr-FR" b="1" dirty="0" smtClean="0"/>
              <a:t>  ±</a:t>
            </a:r>
            <a:r>
              <a:rPr lang="fr-FR" b="1" dirty="0" smtClean="0"/>
              <a:t>7</a:t>
            </a:r>
            <a:r>
              <a:rPr lang="fr-FR" b="1" dirty="0" smtClean="0"/>
              <a:t>%  </a:t>
            </a:r>
            <a:r>
              <a:rPr lang="fr-FR" b="1" dirty="0" smtClean="0"/>
              <a:t>±10%</a:t>
            </a:r>
          </a:p>
          <a:p>
            <a:r>
              <a:rPr lang="pt-BR" b="1" dirty="0" smtClean="0"/>
              <a:t>500 </a:t>
            </a:r>
            <a:r>
              <a:rPr lang="pt-BR" b="1" dirty="0" smtClean="0"/>
              <a:t>        a          222     145      </a:t>
            </a:r>
            <a:r>
              <a:rPr lang="pt-BR" b="1" dirty="0" smtClean="0"/>
              <a:t>83</a:t>
            </a:r>
          </a:p>
          <a:p>
            <a:r>
              <a:rPr lang="pt-BR" b="1" dirty="0" smtClean="0"/>
              <a:t>600 </a:t>
            </a:r>
            <a:r>
              <a:rPr lang="pt-BR" b="1" dirty="0" smtClean="0"/>
              <a:t>       a          240    152        </a:t>
            </a:r>
            <a:r>
              <a:rPr lang="pt-BR" b="1" dirty="0" smtClean="0"/>
              <a:t>86</a:t>
            </a:r>
          </a:p>
          <a:p>
            <a:r>
              <a:rPr lang="pt-BR" b="1" dirty="0" smtClean="0"/>
              <a:t>700 </a:t>
            </a:r>
            <a:r>
              <a:rPr lang="pt-BR" b="1" dirty="0" smtClean="0"/>
              <a:t>       a          255    158        88</a:t>
            </a:r>
            <a:endParaRPr lang="pt-BR" b="1" dirty="0" smtClean="0"/>
          </a:p>
          <a:p>
            <a:r>
              <a:rPr lang="pt-BR" b="1" dirty="0" smtClean="0"/>
              <a:t>800        a          267    </a:t>
            </a:r>
            <a:r>
              <a:rPr lang="pt-BR" b="1" dirty="0" smtClean="0"/>
              <a:t>163 </a:t>
            </a:r>
            <a:r>
              <a:rPr lang="pt-BR" b="1" dirty="0" smtClean="0"/>
              <a:t>       89</a:t>
            </a:r>
            <a:endParaRPr lang="pt-BR" b="1" dirty="0" smtClean="0"/>
          </a:p>
          <a:p>
            <a:r>
              <a:rPr lang="pt-BR" b="1" dirty="0" smtClean="0"/>
              <a:t>900 </a:t>
            </a:r>
            <a:r>
              <a:rPr lang="pt-BR" b="1" dirty="0" smtClean="0"/>
              <a:t>       a          277      166       </a:t>
            </a:r>
            <a:r>
              <a:rPr lang="pt-BR" b="1" dirty="0" smtClean="0"/>
              <a:t>90</a:t>
            </a:r>
          </a:p>
          <a:p>
            <a:r>
              <a:rPr lang="pt-BR" b="1" dirty="0" smtClean="0"/>
              <a:t>1,000 </a:t>
            </a:r>
            <a:r>
              <a:rPr lang="pt-BR" b="1" dirty="0" smtClean="0"/>
              <a:t>    a         286      169        91</a:t>
            </a:r>
            <a:endParaRPr lang="pt-BR" b="1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2,000 </a:t>
            </a:r>
            <a:r>
              <a:rPr lang="en-US" b="1" dirty="0" smtClean="0">
                <a:solidFill>
                  <a:srgbClr val="FF0000"/>
                </a:solidFill>
              </a:rPr>
              <a:t>   714       333   185       95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3,000 </a:t>
            </a:r>
            <a:r>
              <a:rPr lang="en-US" b="1" dirty="0" smtClean="0"/>
              <a:t>   811      353     191      </a:t>
            </a:r>
            <a:r>
              <a:rPr lang="en-US" b="1" dirty="0" smtClean="0"/>
              <a:t>97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4,000 </a:t>
            </a:r>
            <a:r>
              <a:rPr lang="en-US" b="1" dirty="0" smtClean="0">
                <a:solidFill>
                  <a:srgbClr val="FF0000"/>
                </a:solidFill>
              </a:rPr>
              <a:t>   870      364     194         98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5,000 </a:t>
            </a:r>
            <a:r>
              <a:rPr lang="en-US" b="1" dirty="0" smtClean="0"/>
              <a:t>   909      370   196       98</a:t>
            </a:r>
            <a:endParaRPr lang="en-US" b="1" dirty="0" smtClean="0"/>
          </a:p>
          <a:p>
            <a:r>
              <a:rPr lang="en-US" b="1" dirty="0" smtClean="0"/>
              <a:t>6,000 </a:t>
            </a:r>
            <a:r>
              <a:rPr lang="en-US" b="1" dirty="0" smtClean="0"/>
              <a:t>   938      375   197     98</a:t>
            </a:r>
            <a:endParaRPr lang="en-US" b="1" dirty="0" smtClean="0"/>
          </a:p>
          <a:p>
            <a:r>
              <a:rPr lang="en-US" b="1" dirty="0" smtClean="0"/>
              <a:t>7,000 </a:t>
            </a:r>
            <a:r>
              <a:rPr lang="en-US" b="1" dirty="0" smtClean="0"/>
              <a:t>   959       378   198      99</a:t>
            </a:r>
            <a:endParaRPr lang="en-US" b="1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8,000 </a:t>
            </a:r>
            <a:r>
              <a:rPr lang="en-US" b="1" dirty="0" smtClean="0">
                <a:solidFill>
                  <a:srgbClr val="FF0000"/>
                </a:solidFill>
              </a:rPr>
              <a:t>    976       381  199   99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9,000 </a:t>
            </a:r>
            <a:r>
              <a:rPr lang="en-US" b="1" dirty="0" smtClean="0"/>
              <a:t>    989      383  200    99</a:t>
            </a:r>
            <a:endParaRPr lang="en-US" b="1" dirty="0" smtClean="0"/>
          </a:p>
          <a:p>
            <a:r>
              <a:rPr lang="en-US" b="1" dirty="0" smtClean="0"/>
              <a:t>10,000 </a:t>
            </a:r>
            <a:r>
              <a:rPr lang="en-US" b="1" dirty="0" smtClean="0"/>
              <a:t>   1,000   385   200  99</a:t>
            </a:r>
            <a:endParaRPr lang="en-US" b="1" dirty="0" smtClean="0"/>
          </a:p>
          <a:p>
            <a:r>
              <a:rPr lang="en-US" b="1" dirty="0" smtClean="0"/>
              <a:t>15,000 </a:t>
            </a:r>
            <a:r>
              <a:rPr lang="en-US" b="1" dirty="0" smtClean="0"/>
              <a:t>   1,034   390   201  </a:t>
            </a:r>
            <a:r>
              <a:rPr lang="en-US" b="1" dirty="0" smtClean="0"/>
              <a:t>99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20,000 </a:t>
            </a:r>
            <a:r>
              <a:rPr lang="en-US" b="1" dirty="0" smtClean="0">
                <a:solidFill>
                  <a:srgbClr val="FF0000"/>
                </a:solidFill>
              </a:rPr>
              <a:t>   1,053   392  204   100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25,000 </a:t>
            </a:r>
            <a:r>
              <a:rPr lang="en-US" b="1" dirty="0" smtClean="0"/>
              <a:t>   1,064   394   204   100</a:t>
            </a:r>
            <a:endParaRPr lang="en-US" b="1" dirty="0" smtClean="0"/>
          </a:p>
          <a:p>
            <a:r>
              <a:rPr lang="en-US" b="1" dirty="0" smtClean="0"/>
              <a:t>50,000 </a:t>
            </a:r>
            <a:r>
              <a:rPr lang="en-US" b="1" dirty="0" smtClean="0"/>
              <a:t>   1,087   397   204   </a:t>
            </a:r>
            <a:r>
              <a:rPr lang="en-US" b="1" dirty="0" smtClean="0"/>
              <a:t>100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100,000 </a:t>
            </a:r>
            <a:r>
              <a:rPr lang="en-US" b="1" dirty="0" smtClean="0">
                <a:solidFill>
                  <a:srgbClr val="FF0000"/>
                </a:solidFill>
              </a:rPr>
              <a:t>  1,099  398  204    100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&gt;</a:t>
            </a:r>
            <a:r>
              <a:rPr lang="en-US" b="1" dirty="0" smtClean="0"/>
              <a:t>100,000   </a:t>
            </a:r>
            <a:r>
              <a:rPr lang="en-US" b="1" dirty="0" smtClean="0"/>
              <a:t>1,111 </a:t>
            </a:r>
            <a:r>
              <a:rPr lang="en-US" b="1" dirty="0" smtClean="0"/>
              <a:t> 400   204 </a:t>
            </a:r>
            <a:r>
              <a:rPr lang="en-US" b="1" dirty="0" smtClean="0"/>
              <a:t>100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457</Words>
  <Application>Microsoft Office PowerPoint</Application>
  <PresentationFormat>On-screen Show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Data Analysis and Interpretation</vt:lpstr>
      <vt:lpstr>Types of Data and Steps of Analysis</vt:lpstr>
      <vt:lpstr>Summary Statistics</vt:lpstr>
      <vt:lpstr>Correlation and Regression</vt:lpstr>
      <vt:lpstr>Tests of Hypothesis</vt:lpstr>
      <vt:lpstr>Graphical Presentation</vt:lpstr>
      <vt:lpstr>Growth Rates</vt:lpstr>
      <vt:lpstr>Determination of Sample Size</vt:lpstr>
      <vt:lpstr>Slide 9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 and Interpretation</dc:title>
  <dc:creator>dellpc</dc:creator>
  <cp:lastModifiedBy>dellpc</cp:lastModifiedBy>
  <cp:revision>26</cp:revision>
  <dcterms:created xsi:type="dcterms:W3CDTF">2018-11-22T04:59:57Z</dcterms:created>
  <dcterms:modified xsi:type="dcterms:W3CDTF">2018-11-22T10:06:15Z</dcterms:modified>
</cp:coreProperties>
</file>